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5" r:id="rId7"/>
    <p:sldId id="272" r:id="rId8"/>
    <p:sldId id="266" r:id="rId9"/>
    <p:sldId id="263" r:id="rId10"/>
    <p:sldId id="275" r:id="rId11"/>
    <p:sldId id="276" r:id="rId12"/>
    <p:sldId id="282" r:id="rId13"/>
    <p:sldId id="273" r:id="rId14"/>
    <p:sldId id="287" r:id="rId15"/>
    <p:sldId id="285" r:id="rId16"/>
    <p:sldId id="277" r:id="rId17"/>
    <p:sldId id="286" r:id="rId18"/>
    <p:sldId id="284" r:id="rId19"/>
    <p:sldId id="279" r:id="rId20"/>
    <p:sldId id="278" r:id="rId21"/>
    <p:sldId id="268" r:id="rId22"/>
    <p:sldId id="269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434" autoAdjust="0"/>
  </p:normalViewPr>
  <p:slideViewPr>
    <p:cSldViewPr snapToGrid="0">
      <p:cViewPr>
        <p:scale>
          <a:sx n="117" d="100"/>
          <a:sy n="117" d="100"/>
        </p:scale>
        <p:origin x="-24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7BF2-9A40-4BFE-88C2-0F8893C6C1E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7D75-349B-4C9E-9328-25FC16D1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3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7BF2-9A40-4BFE-88C2-0F8893C6C1E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7D75-349B-4C9E-9328-25FC16D1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2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7BF2-9A40-4BFE-88C2-0F8893C6C1E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7D75-349B-4C9E-9328-25FC16D1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7BF2-9A40-4BFE-88C2-0F8893C6C1E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7D75-349B-4C9E-9328-25FC16D1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6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7BF2-9A40-4BFE-88C2-0F8893C6C1E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7D75-349B-4C9E-9328-25FC16D1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5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7BF2-9A40-4BFE-88C2-0F8893C6C1E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7D75-349B-4C9E-9328-25FC16D1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2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7BF2-9A40-4BFE-88C2-0F8893C6C1E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7D75-349B-4C9E-9328-25FC16D1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1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7BF2-9A40-4BFE-88C2-0F8893C6C1E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7D75-349B-4C9E-9328-25FC16D1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8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7BF2-9A40-4BFE-88C2-0F8893C6C1E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7D75-349B-4C9E-9328-25FC16D1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8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7BF2-9A40-4BFE-88C2-0F8893C6C1E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7D75-349B-4C9E-9328-25FC16D1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2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7BF2-9A40-4BFE-88C2-0F8893C6C1E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7D75-349B-4C9E-9328-25FC16D1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7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97BF2-9A40-4BFE-88C2-0F8893C6C1E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A7D75-349B-4C9E-9328-25FC16D1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9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778" y="535341"/>
            <a:ext cx="10826044" cy="782637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/>
            </a:r>
            <a:br>
              <a:rPr lang="en-US" sz="4800" dirty="0"/>
            </a:br>
            <a:r>
              <a:rPr lang="en-US" sz="4800" b="1" dirty="0"/>
              <a:t>Music &amp; Memory℠ Will Work in Rural Areas, Too!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3778" y="2009422"/>
            <a:ext cx="3646311" cy="3826934"/>
          </a:xfrm>
        </p:spPr>
        <p:txBody>
          <a:bodyPr>
            <a:normAutofit fontScale="85000" lnSpcReduction="20000"/>
          </a:bodyPr>
          <a:lstStyle/>
          <a:p>
            <a:r>
              <a:rPr lang="en-US" sz="4100" dirty="0"/>
              <a:t>Linn Community Nursing Home</a:t>
            </a:r>
          </a:p>
          <a:p>
            <a:endParaRPr lang="en-US" sz="2800" dirty="0"/>
          </a:p>
          <a:p>
            <a:r>
              <a:rPr lang="en-US" sz="3100" dirty="0"/>
              <a:t>Janell Wohler</a:t>
            </a:r>
          </a:p>
          <a:p>
            <a:r>
              <a:rPr lang="en-US" sz="3100" dirty="0"/>
              <a:t> Administrator</a:t>
            </a:r>
          </a:p>
          <a:p>
            <a:endParaRPr lang="en-US" sz="3100" dirty="0"/>
          </a:p>
          <a:p>
            <a:r>
              <a:rPr lang="en-US" sz="3100" dirty="0"/>
              <a:t>Martha Hornbostel</a:t>
            </a:r>
          </a:p>
          <a:p>
            <a:r>
              <a:rPr lang="en-US" sz="3100" dirty="0"/>
              <a:t> Music &amp; Memory℠ Coordinator</a:t>
            </a:r>
          </a:p>
          <a:p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27" y="1925415"/>
            <a:ext cx="6559495" cy="467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72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gave three presentations about what they had done…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18" y="1825625"/>
            <a:ext cx="6481363" cy="4351338"/>
          </a:xfrm>
        </p:spPr>
      </p:pic>
    </p:spTree>
    <p:extLst>
      <p:ext uri="{BB962C8B-B14F-4D97-AF65-F5344CB8AC3E}">
        <p14:creationId xmlns:p14="http://schemas.microsoft.com/office/powerpoint/2010/main" val="3296481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And qualified to present at National Competition in San Diego, CA in July!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967" y="987425"/>
            <a:ext cx="4738641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(We’re just a little bit proud of them!)</a:t>
            </a:r>
          </a:p>
        </p:txBody>
      </p:sp>
    </p:spTree>
    <p:extLst>
      <p:ext uri="{BB962C8B-B14F-4D97-AF65-F5344CB8AC3E}">
        <p14:creationId xmlns:p14="http://schemas.microsoft.com/office/powerpoint/2010/main" val="1995671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8229" y="495013"/>
            <a:ext cx="5394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What 28 Student Volunteers Did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Helped me build a personalized playlist for each elder</a:t>
            </a:r>
          </a:p>
          <a:p>
            <a:pPr lvl="1"/>
            <a:r>
              <a:rPr lang="en-US" dirty="0"/>
              <a:t>Listened along</a:t>
            </a:r>
          </a:p>
          <a:p>
            <a:pPr lvl="1"/>
            <a:r>
              <a:rPr lang="en-US" dirty="0"/>
              <a:t>Kept notes</a:t>
            </a:r>
          </a:p>
          <a:p>
            <a:pPr lvl="1"/>
            <a:r>
              <a:rPr lang="en-US" dirty="0"/>
              <a:t>Interacted with the elder</a:t>
            </a:r>
          </a:p>
          <a:p>
            <a:pPr lvl="1"/>
            <a:endParaRPr lang="en-US" dirty="0"/>
          </a:p>
          <a:p>
            <a:r>
              <a:rPr lang="en-US" dirty="0"/>
              <a:t>Elders didn’t always want music</a:t>
            </a:r>
          </a:p>
          <a:p>
            <a:pPr lvl="1"/>
            <a:r>
              <a:rPr lang="en-US" dirty="0"/>
              <a:t>Appointments, health, visitors, naps</a:t>
            </a:r>
          </a:p>
          <a:p>
            <a:pPr lvl="1"/>
            <a:r>
              <a:rPr lang="en-US" dirty="0"/>
              <a:t>Sometimes they just wanted company, that’s ok</a:t>
            </a:r>
          </a:p>
          <a:p>
            <a:pPr lvl="1"/>
            <a:endParaRPr lang="en-US" dirty="0"/>
          </a:p>
          <a:p>
            <a:r>
              <a:rPr lang="en-US" dirty="0"/>
              <a:t>Other things</a:t>
            </a:r>
          </a:p>
          <a:p>
            <a:pPr lvl="1"/>
            <a:r>
              <a:rPr lang="en-US" dirty="0"/>
              <a:t>Filled mugs with water and ice</a:t>
            </a:r>
          </a:p>
          <a:p>
            <a:pPr lvl="1"/>
            <a:r>
              <a:rPr lang="en-US" dirty="0"/>
              <a:t>Moved stuff </a:t>
            </a:r>
          </a:p>
          <a:p>
            <a:pPr lvl="1"/>
            <a:r>
              <a:rPr lang="en-US" dirty="0"/>
              <a:t>Decorated/undecorated </a:t>
            </a:r>
          </a:p>
          <a:p>
            <a:pPr lvl="1"/>
            <a:r>
              <a:rPr lang="en-US" dirty="0"/>
              <a:t>Played games with elders who weren’t in the program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89245" y="1979462"/>
            <a:ext cx="3217333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The 15 basketball boys came over in groups of 5 once weekly</a:t>
            </a:r>
          </a:p>
          <a:p>
            <a:endParaRPr lang="en-US" dirty="0"/>
          </a:p>
          <a:p>
            <a:r>
              <a:rPr lang="en-US" dirty="0"/>
              <a:t>Five students already participated in Music &amp; Memory℠ so we instituted Guy Time. It was a time just for our male residents and the team. </a:t>
            </a:r>
          </a:p>
          <a:p>
            <a:endParaRPr lang="en-US" dirty="0"/>
          </a:p>
          <a:p>
            <a:r>
              <a:rPr lang="en-US" dirty="0"/>
              <a:t>They played games, ate (a big hit!), looked through antique farm equipment magazines and visited. Noodle Ball was a favorite.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70" y="216254"/>
            <a:ext cx="1924658" cy="176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96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did LCNH do?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4738" y="1547446"/>
            <a:ext cx="102459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Community Engagement was important to us</a:t>
            </a:r>
            <a:endParaRPr lang="en-US" dirty="0"/>
          </a:p>
          <a:p>
            <a:r>
              <a:rPr lang="en-US" dirty="0"/>
              <a:t>We wanted to develop familiarity with the program because we have a dream of bringing it to homebound elders</a:t>
            </a:r>
          </a:p>
          <a:p>
            <a:r>
              <a:rPr lang="en-US" dirty="0"/>
              <a:t>We want to develop more volunteers</a:t>
            </a:r>
          </a:p>
          <a:p>
            <a:r>
              <a:rPr lang="en-US" dirty="0"/>
              <a:t>We want to develop donors</a:t>
            </a:r>
          </a:p>
          <a:p>
            <a:endParaRPr lang="en-US" b="1" dirty="0"/>
          </a:p>
          <a:p>
            <a:pPr lvl="0"/>
            <a:r>
              <a:rPr lang="en-US" b="1" dirty="0">
                <a:solidFill>
                  <a:prstClr val="black"/>
                </a:solidFill>
              </a:rPr>
              <a:t>Community Engagement is why we developed a Media Plan using our local weekly paper and Facebook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To keep it in front of everyone, make it known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To educate about the lifetime benefits of music and what it does in the brain</a:t>
            </a:r>
          </a:p>
          <a:p>
            <a:r>
              <a:rPr lang="en-US" dirty="0">
                <a:solidFill>
                  <a:prstClr val="black"/>
                </a:solidFill>
              </a:rPr>
              <a:t>(Be sure your media policy/releases are updated for social media, video, photo and voice)</a:t>
            </a:r>
            <a:endParaRPr lang="en-US" dirty="0"/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r>
              <a:rPr lang="en-US" b="1" dirty="0"/>
              <a:t>We went with the flow</a:t>
            </a:r>
          </a:p>
          <a:p>
            <a:r>
              <a:rPr lang="en-US" dirty="0"/>
              <a:t>We didn’t plan for statewide media coverage – radio, television, newspaper and social media - but we used it to make Music &amp; Memory</a:t>
            </a:r>
            <a:r>
              <a:rPr lang="en-US" dirty="0">
                <a:latin typeface="Calibri" panose="020F0502020204030204" pitchFamily="34" charset="0"/>
              </a:rPr>
              <a:t>℠ </a:t>
            </a:r>
            <a:r>
              <a:rPr lang="en-US" dirty="0"/>
              <a:t>known and help our own community see it was bigger than just us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22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184" y="355071"/>
            <a:ext cx="10515600" cy="1270529"/>
          </a:xfrm>
        </p:spPr>
        <p:txBody>
          <a:bodyPr/>
          <a:lstStyle/>
          <a:p>
            <a:r>
              <a:rPr lang="en-US" dirty="0"/>
              <a:t>Helpful hints for starting out</a:t>
            </a:r>
          </a:p>
        </p:txBody>
      </p:sp>
    </p:spTree>
    <p:extLst>
      <p:ext uri="{BB962C8B-B14F-4D97-AF65-F5344CB8AC3E}">
        <p14:creationId xmlns:p14="http://schemas.microsoft.com/office/powerpoint/2010/main" val="2492366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familiar with the tools of your trade.  Don’t be too proud to ask for help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43" y="2950945"/>
            <a:ext cx="2888957" cy="2879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02197"/>
            <a:ext cx="1729770" cy="1729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10" y="2916299"/>
            <a:ext cx="1876394" cy="1876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89" y="3854496"/>
            <a:ext cx="3427245" cy="257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05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helped me organize iTunes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376473"/>
            <a:ext cx="2152650" cy="476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504" y="1376473"/>
            <a:ext cx="1905000" cy="3248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337" y="1527164"/>
            <a:ext cx="1838325" cy="1047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05956" y="3251200"/>
            <a:ext cx="416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Print a Playlist from iTunes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Highlight the playlist you want to print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Select Ctrl/P at the same time to bring up the dialog box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Select what you want to print from the dialog box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Select what theme you want to use from the dialog box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Print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74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4311" y="383822"/>
            <a:ext cx="944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Voiceover Is a Fantastic Tool! </a:t>
            </a:r>
          </a:p>
          <a:p>
            <a:pPr algn="ctr"/>
            <a:r>
              <a:rPr lang="en-US" sz="2800" dirty="0"/>
              <a:t>Reminder - it has to be set it up first at the iPod level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62" y="1562100"/>
            <a:ext cx="10634816" cy="5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39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56" y="203966"/>
            <a:ext cx="9720319" cy="648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3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&amp; Purchasing Music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Test music with elders before you buy</a:t>
            </a:r>
          </a:p>
          <a:p>
            <a:pPr lvl="1"/>
            <a:r>
              <a:rPr lang="en-US" dirty="0"/>
              <a:t>Dig into </a:t>
            </a:r>
            <a:r>
              <a:rPr lang="en-US" i="1" dirty="0"/>
              <a:t>community</a:t>
            </a:r>
            <a:r>
              <a:rPr lang="en-US" dirty="0"/>
              <a:t> musical history if applicable</a:t>
            </a:r>
          </a:p>
          <a:p>
            <a:pPr lvl="1"/>
            <a:r>
              <a:rPr lang="en-US" dirty="0"/>
              <a:t>Use	     in listening sessions with small groups or individuals (free download)</a:t>
            </a:r>
          </a:p>
          <a:p>
            <a:pPr lvl="1"/>
            <a:r>
              <a:rPr lang="en-US" dirty="0"/>
              <a:t>Do they have cds in their room? Ask to borrow them!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Use the genre list from Music &amp; Memory</a:t>
            </a:r>
            <a:r>
              <a:rPr lang="en-US" dirty="0">
                <a:latin typeface="Calibri" panose="020F0502020204030204" pitchFamily="34" charset="0"/>
              </a:rPr>
              <a:t>℠ and modify as needed</a:t>
            </a:r>
          </a:p>
          <a:p>
            <a:pPr lvl="1"/>
            <a:r>
              <a:rPr lang="en-US" dirty="0"/>
              <a:t>Use elders’ language - Cowboy, bohemian, WW2 and denominational music</a:t>
            </a:r>
          </a:p>
          <a:p>
            <a:pPr lvl="1"/>
            <a:endParaRPr lang="en-US" dirty="0"/>
          </a:p>
          <a:p>
            <a:r>
              <a:rPr lang="en-US" dirty="0"/>
              <a:t>Upload all the nursing home cds for starters</a:t>
            </a:r>
          </a:p>
          <a:p>
            <a:pPr lvl="1"/>
            <a:r>
              <a:rPr lang="en-US" dirty="0"/>
              <a:t>Ask staff and community to “borrow” their </a:t>
            </a:r>
            <a:r>
              <a:rPr lang="en-US" i="1" dirty="0"/>
              <a:t>Best Of </a:t>
            </a:r>
            <a:r>
              <a:rPr lang="en-US" dirty="0"/>
              <a:t>cds</a:t>
            </a:r>
          </a:p>
          <a:p>
            <a:endParaRPr lang="en-US" dirty="0"/>
          </a:p>
          <a:p>
            <a:r>
              <a:rPr lang="en-US" dirty="0"/>
              <a:t>At Christmas ask families for iTunes gift cards. It’s a gift that can’t be lost, misplaced or stolen; the elder can share with others; and it gives forever!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022" y="2426235"/>
            <a:ext cx="935690" cy="3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5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0" b="6660"/>
          <a:stretch>
            <a:fillRect/>
          </a:stretch>
        </p:blipFill>
        <p:spPr>
          <a:xfrm>
            <a:off x="373063" y="282575"/>
            <a:ext cx="11503025" cy="6219825"/>
          </a:xfrm>
          <a:ln w="38100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7543800" y="635000"/>
            <a:ext cx="800100" cy="812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>
            <a:off x="7867650" y="1092200"/>
            <a:ext cx="234950" cy="2159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3063" y="282575"/>
            <a:ext cx="20780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79900" y="282575"/>
            <a:ext cx="250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NEBRASKA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1900" y="6133068"/>
            <a:ext cx="2501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OKLAHOMA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963" y="3048717"/>
            <a:ext cx="461665" cy="122093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b="1" i="1" dirty="0"/>
              <a:t>COLORADO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41100" y="2857500"/>
            <a:ext cx="461665" cy="141215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b="1" i="1" dirty="0"/>
              <a:t>MISSOURI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43900" y="3810610"/>
            <a:ext cx="3156439" cy="258532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How Rural Are We?</a:t>
            </a:r>
          </a:p>
          <a:p>
            <a:r>
              <a:rPr lang="en-US" dirty="0"/>
              <a:t>It’s 33 miles to the nearest Walmart</a:t>
            </a:r>
          </a:p>
          <a:p>
            <a:r>
              <a:rPr lang="en-US" dirty="0"/>
              <a:t>It’s 77 miles to the nearest </a:t>
            </a:r>
            <a:r>
              <a:rPr lang="en-US" dirty="0" err="1"/>
              <a:t>VoTech</a:t>
            </a:r>
            <a:endParaRPr lang="en-US" dirty="0"/>
          </a:p>
          <a:p>
            <a:r>
              <a:rPr lang="en-US" dirty="0"/>
              <a:t>It’s 40 miles to the nearest 2 year college</a:t>
            </a:r>
          </a:p>
          <a:p>
            <a:r>
              <a:rPr lang="en-US" dirty="0"/>
              <a:t>It’s 60 miles to the nearest 4 year college</a:t>
            </a:r>
          </a:p>
        </p:txBody>
      </p:sp>
    </p:spTree>
    <p:extLst>
      <p:ext uri="{BB962C8B-B14F-4D97-AF65-F5344CB8AC3E}">
        <p14:creationId xmlns:p14="http://schemas.microsoft.com/office/powerpoint/2010/main" val="2831560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Headphones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950" y="1690688"/>
            <a:ext cx="4475783" cy="448627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Earmuffs – not earbuds!</a:t>
            </a:r>
          </a:p>
          <a:p>
            <a:r>
              <a:rPr lang="en-US" dirty="0"/>
              <a:t>Label so you can read elder’s name when they’re on correctly </a:t>
            </a:r>
            <a:r>
              <a:rPr lang="en-US" sz="1600" dirty="0"/>
              <a:t>(bulk of the headphone goes toward the back of head</a:t>
            </a:r>
            <a:r>
              <a:rPr lang="en-US" sz="1800" dirty="0"/>
              <a:t>)</a:t>
            </a:r>
          </a:p>
          <a:p>
            <a:r>
              <a:rPr lang="en-US" dirty="0"/>
              <a:t>ALWAYS place on yourself first and do a volume check</a:t>
            </a:r>
          </a:p>
          <a:p>
            <a:r>
              <a:rPr lang="en-US" dirty="0"/>
              <a:t>Explain what you’re doing when you put them on</a:t>
            </a:r>
          </a:p>
          <a:p>
            <a:r>
              <a:rPr lang="en-US" dirty="0"/>
              <a:t>We’ve had no issues with refusal</a:t>
            </a:r>
          </a:p>
          <a:p>
            <a:r>
              <a:rPr lang="en-US" dirty="0"/>
              <a:t>The best way to block out other noise and focus, especially with dementia residents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956"/>
            <a:ext cx="4227950" cy="4476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659" y="1825625"/>
            <a:ext cx="3353341" cy="499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79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3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Music &amp; Memory ℠ has what you need to succeed!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1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YOU CAN DO THIS!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Music &amp; Memory℠ Care Community site has everything you need to get started and learn best practices. This is brand new and in response to the explosive growth of Music &amp; Memory℠!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337" y="4202112"/>
            <a:ext cx="374332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85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Lessons Learned as a Coordinator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Create a Bus Book as you go (or at least keep computer notes)</a:t>
            </a:r>
          </a:p>
          <a:p>
            <a:pPr marL="0" indent="0">
              <a:buNone/>
            </a:pPr>
            <a:r>
              <a:rPr lang="en-US" dirty="0"/>
              <a:t>because…you never know! Someone </a:t>
            </a:r>
            <a:r>
              <a:rPr lang="en-US" u="sng" dirty="0"/>
              <a:t>will </a:t>
            </a:r>
            <a:r>
              <a:rPr lang="en-US" dirty="0"/>
              <a:t>need the information</a:t>
            </a:r>
          </a:p>
          <a:p>
            <a:pPr marL="0" indent="0">
              <a:buNone/>
            </a:pPr>
            <a:r>
              <a:rPr lang="en-US" dirty="0"/>
              <a:t>you have in your head when you’re not there to share it.</a:t>
            </a:r>
          </a:p>
          <a:p>
            <a:endParaRPr lang="en-US" dirty="0"/>
          </a:p>
          <a:p>
            <a:r>
              <a:rPr lang="en-US" dirty="0"/>
              <a:t>Don’t prejudge musical tastes - our 75 year old LOVES the Rolling Stones</a:t>
            </a:r>
          </a:p>
          <a:p>
            <a:r>
              <a:rPr lang="en-US" dirty="0"/>
              <a:t>Start with a new computer </a:t>
            </a:r>
            <a:r>
              <a:rPr lang="en-US" i="1" dirty="0"/>
              <a:t>if at all possible</a:t>
            </a:r>
            <a:r>
              <a:rPr lang="en-US" dirty="0"/>
              <a:t> and use it only for M&amp;M</a:t>
            </a:r>
          </a:p>
          <a:p>
            <a:r>
              <a:rPr lang="en-US" dirty="0"/>
              <a:t>A good </a:t>
            </a:r>
            <a:r>
              <a:rPr lang="en-US" dirty="0" err="1"/>
              <a:t>wifi</a:t>
            </a:r>
            <a:r>
              <a:rPr lang="en-US" dirty="0"/>
              <a:t> connection is a must when downloading music</a:t>
            </a:r>
          </a:p>
          <a:p>
            <a:r>
              <a:rPr lang="en-US" dirty="0"/>
              <a:t>iPod Shuffles have the smallest learning curve for everyone involved</a:t>
            </a:r>
          </a:p>
          <a:p>
            <a:r>
              <a:rPr lang="en-US" dirty="0"/>
              <a:t>It’s quality, not quantity, when it comes to your iTunes account </a:t>
            </a:r>
          </a:p>
          <a:p>
            <a:r>
              <a:rPr lang="en-US" dirty="0"/>
              <a:t>Get rid of cds so all staff becomes familiar with iPods. Get Activities an iPod with speaker. Donate your CDs to another facility that’s just getting started!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649" y="365125"/>
            <a:ext cx="2638151" cy="218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08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6578" y="3195637"/>
            <a:ext cx="9144000" cy="2832629"/>
          </a:xfrm>
        </p:spPr>
        <p:txBody>
          <a:bodyPr>
            <a:normAutofit/>
          </a:bodyPr>
          <a:lstStyle/>
          <a:p>
            <a:r>
              <a:rPr lang="en-US" dirty="0"/>
              <a:t>Martha Hornbostel, Music &amp; Memory</a:t>
            </a:r>
            <a:r>
              <a:rPr lang="en-US" dirty="0">
                <a:latin typeface="Calibri" panose="020F0502020204030204" pitchFamily="34" charset="0"/>
              </a:rPr>
              <a:t>℠ Coordinator</a:t>
            </a:r>
          </a:p>
          <a:p>
            <a:r>
              <a:rPr lang="en-US" i="1" dirty="0">
                <a:latin typeface="Calibri" panose="020F0502020204030204" pitchFamily="34" charset="0"/>
              </a:rPr>
              <a:t>LCNHMusic@gmail.com</a:t>
            </a:r>
          </a:p>
          <a:p>
            <a:endParaRPr lang="en-US" i="1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Janell Wohler, Administrator</a:t>
            </a:r>
          </a:p>
          <a:p>
            <a:r>
              <a:rPr lang="en-US" dirty="0">
                <a:latin typeface="Calibri" panose="020F0502020204030204" pitchFamily="34" charset="0"/>
              </a:rPr>
              <a:t>785-348-5551 - </a:t>
            </a:r>
            <a:r>
              <a:rPr lang="en-US" i="1" dirty="0">
                <a:latin typeface="Calibri" panose="020F0502020204030204" pitchFamily="34" charset="0"/>
              </a:rPr>
              <a:t>Admin@LinnComm.org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38577" y="676451"/>
            <a:ext cx="99229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Linn Community Nursing Home</a:t>
            </a:r>
          </a:p>
          <a:p>
            <a:pPr algn="ctr"/>
            <a:r>
              <a:rPr lang="en-US" dirty="0"/>
              <a:t>612 Third Street Linn, KS  66953</a:t>
            </a:r>
          </a:p>
          <a:p>
            <a:pPr algn="ctr"/>
            <a:r>
              <a:rPr lang="en-US" dirty="0"/>
              <a:t>785-348-5551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Online - </a:t>
            </a:r>
            <a:r>
              <a:rPr lang="en-US" i="1" dirty="0"/>
              <a:t>www.LinnComm.org</a:t>
            </a:r>
            <a:r>
              <a:rPr lang="en-US" dirty="0"/>
              <a:t>		On Facebook - </a:t>
            </a:r>
            <a:r>
              <a:rPr lang="en-US" i="1" dirty="0"/>
              <a:t>Linn Community Nursing Home</a:t>
            </a:r>
          </a:p>
        </p:txBody>
      </p:sp>
    </p:spTree>
    <p:extLst>
      <p:ext uri="{BB962C8B-B14F-4D97-AF65-F5344CB8AC3E}">
        <p14:creationId xmlns:p14="http://schemas.microsoft.com/office/powerpoint/2010/main" val="153501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Autofit/>
          </a:bodyPr>
          <a:lstStyle/>
          <a:p>
            <a:r>
              <a:rPr lang="en-US" b="1" dirty="0"/>
              <a:t>Who We 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04925"/>
            <a:ext cx="4060458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Built in 1970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501(c)3 non-profit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Founded by community leaders and local churches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60 beds, 70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 major donors, no auxiliary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" b="2766"/>
          <a:stretch>
            <a:fillRect/>
          </a:stretch>
        </p:blipFill>
        <p:spPr>
          <a:xfrm>
            <a:off x="5151594" y="1875692"/>
            <a:ext cx="5213193" cy="3102708"/>
          </a:xfrm>
        </p:spPr>
      </p:pic>
    </p:spTree>
    <p:extLst>
      <p:ext uri="{BB962C8B-B14F-4D97-AF65-F5344CB8AC3E}">
        <p14:creationId xmlns:p14="http://schemas.microsoft.com/office/powerpoint/2010/main" val="390352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175"/>
          </a:xfrm>
        </p:spPr>
        <p:txBody>
          <a:bodyPr>
            <a:normAutofit/>
          </a:bodyPr>
          <a:lstStyle/>
          <a:p>
            <a:r>
              <a:rPr lang="en-US" sz="3200" b="1" dirty="0"/>
              <a:t>What We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2424"/>
            <a:ext cx="6522156" cy="4981575"/>
          </a:xfrm>
        </p:spPr>
        <p:txBody>
          <a:bodyPr>
            <a:normAutofit/>
          </a:bodyPr>
          <a:lstStyle/>
          <a:p>
            <a:r>
              <a:rPr lang="en-US" dirty="0"/>
              <a:t>Person-directed care</a:t>
            </a:r>
          </a:p>
          <a:p>
            <a:r>
              <a:rPr lang="en-US" dirty="0"/>
              <a:t>Culture-change </a:t>
            </a:r>
          </a:p>
          <a:p>
            <a:r>
              <a:rPr lang="en-US" dirty="0"/>
              <a:t>Educate Others</a:t>
            </a:r>
          </a:p>
          <a:p>
            <a:pPr lvl="1"/>
            <a:r>
              <a:rPr lang="en-US" dirty="0"/>
              <a:t>CNA and CMA Classes</a:t>
            </a:r>
          </a:p>
          <a:p>
            <a:pPr lvl="1"/>
            <a:r>
              <a:rPr lang="en-US" dirty="0"/>
              <a:t>Dietary Manager is a certified </a:t>
            </a:r>
            <a:r>
              <a:rPr lang="en-US" dirty="0" err="1"/>
              <a:t>ServeSafe</a:t>
            </a:r>
            <a:r>
              <a:rPr lang="en-US" dirty="0"/>
              <a:t> Instructor</a:t>
            </a:r>
          </a:p>
          <a:p>
            <a:pPr lvl="1"/>
            <a:r>
              <a:rPr lang="en-US" dirty="0"/>
              <a:t>“Listen &amp; Learn” Series with topics to educate the community about issues facing aging</a:t>
            </a:r>
          </a:p>
          <a:p>
            <a:r>
              <a:rPr lang="en-US" dirty="0"/>
              <a:t>Currently at ZERO% use of antipsychotics</a:t>
            </a:r>
          </a:p>
          <a:p>
            <a:r>
              <a:rPr lang="en-US" dirty="0"/>
              <a:t>Great Plains Quality Care Collaborative </a:t>
            </a:r>
          </a:p>
          <a:p>
            <a:r>
              <a:rPr lang="en-US" dirty="0"/>
              <a:t>PEAK Member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15" y="1384300"/>
            <a:ext cx="4906885" cy="469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3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How we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05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We had </a:t>
            </a:r>
            <a:r>
              <a:rPr lang="en-US" b="1" dirty="0"/>
              <a:t>Admin</a:t>
            </a:r>
            <a:r>
              <a:rPr lang="en-US" dirty="0"/>
              <a:t> and staff buy-in</a:t>
            </a:r>
          </a:p>
          <a:p>
            <a:r>
              <a:rPr lang="en-US" dirty="0"/>
              <a:t>We had a </a:t>
            </a:r>
            <a:r>
              <a:rPr lang="en-US" b="1" dirty="0"/>
              <a:t>music volunteer </a:t>
            </a:r>
            <a:r>
              <a:rPr lang="en-US" dirty="0"/>
              <a:t>who wanted to be part of the program and someone to be with every elder when they experienced their “aha!” moment – Me!</a:t>
            </a:r>
          </a:p>
          <a:p>
            <a:r>
              <a:rPr lang="en-US" dirty="0"/>
              <a:t>We had a </a:t>
            </a:r>
            <a:r>
              <a:rPr lang="en-US" b="1" dirty="0"/>
              <a:t>champion</a:t>
            </a:r>
            <a:r>
              <a:rPr lang="en-US" dirty="0"/>
              <a:t> – a man who loves his wife with Alzheimer’s, loves our home, and believes in Music &amp; Memory</a:t>
            </a:r>
            <a:r>
              <a:rPr lang="en-US" dirty="0">
                <a:latin typeface="Calibri" panose="020F0502020204030204" pitchFamily="34" charset="0"/>
              </a:rPr>
              <a:t>℠ and tells everyone he knows about all three. A brief mention by him in a newspaper interview touched off all our media attention</a:t>
            </a:r>
            <a:endParaRPr lang="en-US" dirty="0"/>
          </a:p>
          <a:p>
            <a:r>
              <a:rPr lang="en-US" dirty="0"/>
              <a:t>I looked to the High School for manpower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02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What We Expected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6307667" cy="4351338"/>
          </a:xfrm>
        </p:spPr>
        <p:txBody>
          <a:bodyPr>
            <a:normAutofit/>
          </a:bodyPr>
          <a:lstStyle/>
          <a:p>
            <a:r>
              <a:rPr lang="en-US" dirty="0"/>
              <a:t>A control group of 5-7 elders</a:t>
            </a:r>
          </a:p>
          <a:p>
            <a:r>
              <a:rPr lang="en-US" dirty="0"/>
              <a:t>5-7 high school volunteers</a:t>
            </a:r>
          </a:p>
          <a:p>
            <a:r>
              <a:rPr lang="en-US" dirty="0"/>
              <a:t>A $400 fundraiser (done by the FCCLA)</a:t>
            </a:r>
          </a:p>
          <a:p>
            <a:r>
              <a:rPr lang="en-US" dirty="0"/>
              <a:t>Train staff to use the Music &amp; Memory℠</a:t>
            </a:r>
          </a:p>
          <a:p>
            <a:r>
              <a:rPr lang="en-US" dirty="0"/>
              <a:t>Turn control group over to staff</a:t>
            </a:r>
          </a:p>
          <a:p>
            <a:r>
              <a:rPr lang="en-US" dirty="0"/>
              <a:t>Evaluate, and move to another control group of 4-7 elders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0430" y="2545455"/>
            <a:ext cx="4620598" cy="2909475"/>
          </a:xfrm>
        </p:spPr>
      </p:pic>
    </p:spTree>
    <p:extLst>
      <p:ext uri="{BB962C8B-B14F-4D97-AF65-F5344CB8AC3E}">
        <p14:creationId xmlns:p14="http://schemas.microsoft.com/office/powerpoint/2010/main" val="5160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928" y="273461"/>
            <a:ext cx="4172940" cy="4291811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30" y="273461"/>
            <a:ext cx="4801304" cy="2763250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5" y="3341797"/>
            <a:ext cx="2915975" cy="3516203"/>
          </a:xfrm>
        </p:spPr>
      </p:pic>
      <p:sp>
        <p:nvSpPr>
          <p:cNvPr id="18" name="TextBox 17"/>
          <p:cNvSpPr txBox="1"/>
          <p:nvPr/>
        </p:nvSpPr>
        <p:spPr>
          <a:xfrm>
            <a:off x="567230" y="3530238"/>
            <a:ext cx="3417748" cy="27392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What We Got Was…</a:t>
            </a:r>
          </a:p>
          <a:p>
            <a:endParaRPr lang="en-US" sz="2400" dirty="0"/>
          </a:p>
          <a:p>
            <a:r>
              <a:rPr lang="en-US" sz="2400" dirty="0"/>
              <a:t>Hanna</a:t>
            </a:r>
          </a:p>
          <a:p>
            <a:r>
              <a:rPr lang="en-US" sz="2400" dirty="0"/>
              <a:t>	Maggie</a:t>
            </a:r>
          </a:p>
          <a:p>
            <a:r>
              <a:rPr lang="en-US" sz="2400" dirty="0"/>
              <a:t>		&amp; Kaitlyn</a:t>
            </a:r>
          </a:p>
          <a:p>
            <a:r>
              <a:rPr lang="en-US" sz="1600" dirty="0"/>
              <a:t>Members of Linn High School Family, Career &amp; Community Leaders of America (FCCLA)</a:t>
            </a:r>
          </a:p>
        </p:txBody>
      </p:sp>
    </p:spTree>
    <p:extLst>
      <p:ext uri="{BB962C8B-B14F-4D97-AF65-F5344CB8AC3E}">
        <p14:creationId xmlns:p14="http://schemas.microsoft.com/office/powerpoint/2010/main" val="1660861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And Then We Got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7312378" y="1332008"/>
            <a:ext cx="4041422" cy="468497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28 students from  student body of 65 lined up to volunteer!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coach volunteered the boy’s basketball team!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(Students received 1 hour community service credit for each visit)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did not lose a single volunteer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Out of 473 total possible visits, the students made 335 between December 1 and April 22 of this school year!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2" y="1332008"/>
            <a:ext cx="5697897" cy="54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23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So what did the Hanna, Maggie &amp; Kaitlyn do?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7513"/>
            <a:ext cx="5016500" cy="4803598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Became our liaison with high school</a:t>
            </a:r>
          </a:p>
          <a:p>
            <a:r>
              <a:rPr lang="en-US" sz="2600" dirty="0"/>
              <a:t>Researched dementia for themselves</a:t>
            </a:r>
          </a:p>
          <a:p>
            <a:r>
              <a:rPr lang="en-US" sz="2600" dirty="0"/>
              <a:t>Fundraising</a:t>
            </a:r>
          </a:p>
          <a:p>
            <a:pPr lvl="1"/>
            <a:r>
              <a:rPr lang="en-US" sz="2200" dirty="0"/>
              <a:t>Walk-A-Thon</a:t>
            </a:r>
          </a:p>
          <a:p>
            <a:pPr lvl="1"/>
            <a:r>
              <a:rPr lang="en-US" sz="2200" dirty="0"/>
              <a:t>Applied for a Grant (and won it!)</a:t>
            </a:r>
          </a:p>
          <a:p>
            <a:r>
              <a:rPr lang="en-US" sz="2600" dirty="0"/>
              <a:t>Labor</a:t>
            </a:r>
          </a:p>
          <a:p>
            <a:pPr lvl="1"/>
            <a:r>
              <a:rPr lang="en-US" sz="2600" dirty="0"/>
              <a:t>All fundraising</a:t>
            </a:r>
          </a:p>
          <a:p>
            <a:pPr lvl="1"/>
            <a:r>
              <a:rPr lang="en-US" sz="2600" dirty="0"/>
              <a:t>Engraved iPods</a:t>
            </a:r>
          </a:p>
          <a:p>
            <a:pPr lvl="1"/>
            <a:r>
              <a:rPr lang="en-US" sz="2600" dirty="0"/>
              <a:t>Setup storage cabinets</a:t>
            </a:r>
          </a:p>
          <a:p>
            <a:pPr lvl="1"/>
            <a:r>
              <a:rPr lang="en-US" sz="2600" dirty="0"/>
              <a:t>Labeled equipment</a:t>
            </a:r>
          </a:p>
          <a:p>
            <a:r>
              <a:rPr lang="en-US" sz="2600" dirty="0"/>
              <a:t>Arranged a high school presentation about Music &amp; Memory</a:t>
            </a:r>
            <a:r>
              <a:rPr lang="en-US" sz="2600" dirty="0">
                <a:latin typeface="Calibri" panose="020F0502020204030204" pitchFamily="34" charset="0"/>
              </a:rPr>
              <a:t>℠, Dementia, and </a:t>
            </a:r>
            <a:r>
              <a:rPr lang="en-US" sz="2600" dirty="0"/>
              <a:t>recruit volunteers – 28 signed up from student body population of 65!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31000" y="1608490"/>
            <a:ext cx="49149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Arranged volunteer training sessions</a:t>
            </a:r>
          </a:p>
          <a:p>
            <a:r>
              <a:rPr lang="en-US" sz="2600" dirty="0"/>
              <a:t>Toured the nursing home themselves with an eye toward “Can we really do this?”</a:t>
            </a:r>
          </a:p>
          <a:p>
            <a:r>
              <a:rPr lang="en-US" sz="2600" dirty="0"/>
              <a:t>Helped me create a volunteer manual</a:t>
            </a:r>
          </a:p>
          <a:p>
            <a:r>
              <a:rPr lang="en-US" sz="2600" dirty="0"/>
              <a:t>IPod donation drives</a:t>
            </a:r>
          </a:p>
          <a:p>
            <a:r>
              <a:rPr lang="en-US" sz="2600" dirty="0"/>
              <a:t>Maintained their high honor roll status, sports leadership and achieved other honors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63579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1170</Words>
  <Application>Microsoft Office PowerPoint</Application>
  <PresentationFormat>Custom</PresentationFormat>
  <Paragraphs>177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Music &amp; Memory℠ Will Work in Rural Areas, Too!</vt:lpstr>
      <vt:lpstr>PowerPoint Presentation</vt:lpstr>
      <vt:lpstr>Who We Are</vt:lpstr>
      <vt:lpstr>What We Do</vt:lpstr>
      <vt:lpstr>How we started</vt:lpstr>
      <vt:lpstr>What We Expected</vt:lpstr>
      <vt:lpstr>PowerPoint Presentation</vt:lpstr>
      <vt:lpstr>And Then We Got</vt:lpstr>
      <vt:lpstr>So what did the Hanna, Maggie &amp; Kaitlyn do? </vt:lpstr>
      <vt:lpstr>And gave three presentations about what they had done…</vt:lpstr>
      <vt:lpstr>And qualified to present at National Competition in San Diego, CA in July!</vt:lpstr>
      <vt:lpstr>PowerPoint Presentation</vt:lpstr>
      <vt:lpstr>What else did LCNH do?</vt:lpstr>
      <vt:lpstr>Helpful hints for starting out</vt:lpstr>
      <vt:lpstr>Get familiar with the tools of your trade.  Don’t be too proud to ask for help </vt:lpstr>
      <vt:lpstr>This helped me organize iTunes </vt:lpstr>
      <vt:lpstr>PowerPoint Presentation</vt:lpstr>
      <vt:lpstr>PowerPoint Presentation</vt:lpstr>
      <vt:lpstr>Selecting &amp; Purchasing Music</vt:lpstr>
      <vt:lpstr>Headphones</vt:lpstr>
      <vt:lpstr>Music &amp; Memory ℠ has what you need to succeed!</vt:lpstr>
      <vt:lpstr>Lessons Learned as a Coordinator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Linn Community Nursing Home</dc:title>
  <dc:creator>Martha-PC</dc:creator>
  <cp:lastModifiedBy>Barbara Hickert</cp:lastModifiedBy>
  <cp:revision>75</cp:revision>
  <dcterms:created xsi:type="dcterms:W3CDTF">2016-04-04T22:32:18Z</dcterms:created>
  <dcterms:modified xsi:type="dcterms:W3CDTF">2016-04-27T19:03:34Z</dcterms:modified>
</cp:coreProperties>
</file>