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2" r:id="rId1"/>
    <p:sldMasterId id="2147484004" r:id="rId2"/>
  </p:sldMasterIdLst>
  <p:sldIdLst>
    <p:sldId id="256" r:id="rId3"/>
    <p:sldId id="258" r:id="rId4"/>
    <p:sldId id="270" r:id="rId5"/>
    <p:sldId id="269" r:id="rId6"/>
    <p:sldId id="257" r:id="rId7"/>
    <p:sldId id="263" r:id="rId8"/>
    <p:sldId id="268" r:id="rId9"/>
    <p:sldId id="260" r:id="rId10"/>
    <p:sldId id="262" r:id="rId11"/>
    <p:sldId id="265" r:id="rId12"/>
    <p:sldId id="266" r:id="rId13"/>
    <p:sldId id="267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1A5D61-CE71-40BF-A280-7F3BDBE51DA1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9AF5BE-9DE5-437D-BF44-9C16F71B6656}">
      <dgm:prSet phldrT="[Text]"/>
      <dgm:spPr/>
      <dgm:t>
        <a:bodyPr/>
        <a:lstStyle/>
        <a:p>
          <a:r>
            <a:rPr lang="en-US" dirty="0"/>
            <a:t>Family Members</a:t>
          </a:r>
        </a:p>
      </dgm:t>
    </dgm:pt>
    <dgm:pt modelId="{9896899F-9787-46E6-A5F8-E58F33FD8976}" type="parTrans" cxnId="{BCC1BFC5-E64B-46CF-9D0F-11AF971D3DD6}">
      <dgm:prSet/>
      <dgm:spPr/>
      <dgm:t>
        <a:bodyPr/>
        <a:lstStyle/>
        <a:p>
          <a:endParaRPr lang="en-US"/>
        </a:p>
      </dgm:t>
    </dgm:pt>
    <dgm:pt modelId="{9BE2516B-2A9F-49FB-9B88-A001067B30AB}" type="sibTrans" cxnId="{BCC1BFC5-E64B-46CF-9D0F-11AF971D3DD6}">
      <dgm:prSet/>
      <dgm:spPr/>
      <dgm:t>
        <a:bodyPr/>
        <a:lstStyle/>
        <a:p>
          <a:endParaRPr lang="en-US"/>
        </a:p>
      </dgm:t>
    </dgm:pt>
    <dgm:pt modelId="{F7C77671-B261-4B00-ACB2-6986BB453D5F}">
      <dgm:prSet phldrT="[Text]"/>
      <dgm:spPr/>
      <dgm:t>
        <a:bodyPr/>
        <a:lstStyle/>
        <a:p>
          <a:r>
            <a:rPr lang="en-US" dirty="0"/>
            <a:t>Resident</a:t>
          </a:r>
        </a:p>
      </dgm:t>
    </dgm:pt>
    <dgm:pt modelId="{05A386BC-53D4-4E08-A33E-F774A929F744}" type="parTrans" cxnId="{59C9681A-817C-4B01-8BA4-026AE580A1DC}">
      <dgm:prSet/>
      <dgm:spPr/>
      <dgm:t>
        <a:bodyPr/>
        <a:lstStyle/>
        <a:p>
          <a:endParaRPr lang="en-US"/>
        </a:p>
      </dgm:t>
    </dgm:pt>
    <dgm:pt modelId="{1E2DA8E6-DF40-49E3-B562-3AEFDB781203}" type="sibTrans" cxnId="{59C9681A-817C-4B01-8BA4-026AE580A1DC}">
      <dgm:prSet/>
      <dgm:spPr/>
      <dgm:t>
        <a:bodyPr/>
        <a:lstStyle/>
        <a:p>
          <a:endParaRPr lang="en-US"/>
        </a:p>
      </dgm:t>
    </dgm:pt>
    <dgm:pt modelId="{D7CE8085-13F7-456E-A9BA-C2D65ED9C132}">
      <dgm:prSet phldrT="[Text]"/>
      <dgm:spPr/>
      <dgm:t>
        <a:bodyPr/>
        <a:lstStyle/>
        <a:p>
          <a:r>
            <a:rPr lang="en-US" b="1" dirty="0"/>
            <a:t>ALL</a:t>
          </a:r>
          <a:r>
            <a:rPr lang="en-US" b="0" dirty="0"/>
            <a:t> Staff Members</a:t>
          </a:r>
          <a:endParaRPr lang="en-US" b="1" dirty="0"/>
        </a:p>
      </dgm:t>
    </dgm:pt>
    <dgm:pt modelId="{FAC2F149-DC94-4545-B69F-CF8CE4EBCD06}" type="parTrans" cxnId="{60E1FEEA-E16B-4F2C-8ECB-62F0E67046BF}">
      <dgm:prSet/>
      <dgm:spPr/>
      <dgm:t>
        <a:bodyPr/>
        <a:lstStyle/>
        <a:p>
          <a:endParaRPr lang="en-US"/>
        </a:p>
      </dgm:t>
    </dgm:pt>
    <dgm:pt modelId="{9CB2D31F-C4B4-47E2-A00E-CC34999F590C}" type="sibTrans" cxnId="{60E1FEEA-E16B-4F2C-8ECB-62F0E67046BF}">
      <dgm:prSet/>
      <dgm:spPr/>
      <dgm:t>
        <a:bodyPr/>
        <a:lstStyle/>
        <a:p>
          <a:endParaRPr lang="en-US"/>
        </a:p>
      </dgm:t>
    </dgm:pt>
    <dgm:pt modelId="{C19FB7EB-970B-4782-90A8-7D818A46CAC8}">
      <dgm:prSet phldrT="[Text]"/>
      <dgm:spPr/>
      <dgm:t>
        <a:bodyPr/>
        <a:lstStyle/>
        <a:p>
          <a:r>
            <a:rPr lang="en-US" dirty="0"/>
            <a:t>Benefits</a:t>
          </a:r>
        </a:p>
      </dgm:t>
    </dgm:pt>
    <dgm:pt modelId="{D4F084D7-A46C-4139-91C9-4BB3B6D442AB}" type="sibTrans" cxnId="{DE114878-649A-4505-A4B7-F6D75F3D5923}">
      <dgm:prSet/>
      <dgm:spPr/>
      <dgm:t>
        <a:bodyPr/>
        <a:lstStyle/>
        <a:p>
          <a:endParaRPr lang="en-US"/>
        </a:p>
      </dgm:t>
    </dgm:pt>
    <dgm:pt modelId="{7C21CE61-D951-46C4-BA62-3A29C2D78C15}" type="parTrans" cxnId="{DE114878-649A-4505-A4B7-F6D75F3D5923}">
      <dgm:prSet/>
      <dgm:spPr/>
      <dgm:t>
        <a:bodyPr/>
        <a:lstStyle/>
        <a:p>
          <a:endParaRPr lang="en-US"/>
        </a:p>
      </dgm:t>
    </dgm:pt>
    <dgm:pt modelId="{FAFFD5B8-A7E0-4336-B4CB-FA471B82DDB0}" type="pres">
      <dgm:prSet presAssocID="{1E1A5D61-CE71-40BF-A280-7F3BDBE51DA1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A63840-5C42-479D-8EEF-23C5716E4014}" type="pres">
      <dgm:prSet presAssocID="{1E1A5D61-CE71-40BF-A280-7F3BDBE51DA1}" presName="ellipse" presStyleLbl="trBgShp" presStyleIdx="0" presStyleCnt="1"/>
      <dgm:spPr/>
    </dgm:pt>
    <dgm:pt modelId="{56D6D187-533D-4D7F-8896-5398998271FC}" type="pres">
      <dgm:prSet presAssocID="{1E1A5D61-CE71-40BF-A280-7F3BDBE51DA1}" presName="arrow1" presStyleLbl="fgShp" presStyleIdx="0" presStyleCnt="1"/>
      <dgm:spPr/>
    </dgm:pt>
    <dgm:pt modelId="{BFEA89B9-37A1-4BF2-9B63-7A778D5600F6}" type="pres">
      <dgm:prSet presAssocID="{1E1A5D61-CE71-40BF-A280-7F3BDBE51DA1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51AE58-F1CA-4219-8385-E76781AA8859}" type="pres">
      <dgm:prSet presAssocID="{F7C77671-B261-4B00-ACB2-6986BB453D5F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C59E14-5719-4B62-B03E-7DAE6C3D6B8F}" type="pres">
      <dgm:prSet presAssocID="{D7CE8085-13F7-456E-A9BA-C2D65ED9C132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FAF2C8-257D-47B8-9344-F3786050D4BC}" type="pres">
      <dgm:prSet presAssocID="{C19FB7EB-970B-4782-90A8-7D818A46CAC8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054C14-0361-4BE0-BEBE-208E31C0127B}" type="pres">
      <dgm:prSet presAssocID="{1E1A5D61-CE71-40BF-A280-7F3BDBE51DA1}" presName="funnel" presStyleLbl="trAlignAcc1" presStyleIdx="0" presStyleCnt="1"/>
      <dgm:spPr/>
    </dgm:pt>
  </dgm:ptLst>
  <dgm:cxnLst>
    <dgm:cxn modelId="{483395ED-EFCE-48D5-B4D1-137D3DB1EDE9}" type="presOf" srcId="{C19FB7EB-970B-4782-90A8-7D818A46CAC8}" destId="{BFEA89B9-37A1-4BF2-9B63-7A778D5600F6}" srcOrd="0" destOrd="0" presId="urn:microsoft.com/office/officeart/2005/8/layout/funnel1"/>
    <dgm:cxn modelId="{19FDA754-9975-425A-AAD6-9BF5B2A73FD1}" type="presOf" srcId="{F7C77671-B261-4B00-ACB2-6986BB453D5F}" destId="{D4C59E14-5719-4B62-B03E-7DAE6C3D6B8F}" srcOrd="0" destOrd="0" presId="urn:microsoft.com/office/officeart/2005/8/layout/funnel1"/>
    <dgm:cxn modelId="{60E1FEEA-E16B-4F2C-8ECB-62F0E67046BF}" srcId="{1E1A5D61-CE71-40BF-A280-7F3BDBE51DA1}" destId="{D7CE8085-13F7-456E-A9BA-C2D65ED9C132}" srcOrd="2" destOrd="0" parTransId="{FAC2F149-DC94-4545-B69F-CF8CE4EBCD06}" sibTransId="{9CB2D31F-C4B4-47E2-A00E-CC34999F590C}"/>
    <dgm:cxn modelId="{DE114878-649A-4505-A4B7-F6D75F3D5923}" srcId="{1E1A5D61-CE71-40BF-A280-7F3BDBE51DA1}" destId="{C19FB7EB-970B-4782-90A8-7D818A46CAC8}" srcOrd="3" destOrd="0" parTransId="{7C21CE61-D951-46C4-BA62-3A29C2D78C15}" sibTransId="{D4F084D7-A46C-4139-91C9-4BB3B6D442AB}"/>
    <dgm:cxn modelId="{8F4DBA30-3E83-4A08-B8C2-FEFA0A3E26BD}" type="presOf" srcId="{1E1A5D61-CE71-40BF-A280-7F3BDBE51DA1}" destId="{FAFFD5B8-A7E0-4336-B4CB-FA471B82DDB0}" srcOrd="0" destOrd="0" presId="urn:microsoft.com/office/officeart/2005/8/layout/funnel1"/>
    <dgm:cxn modelId="{59C9681A-817C-4B01-8BA4-026AE580A1DC}" srcId="{1E1A5D61-CE71-40BF-A280-7F3BDBE51DA1}" destId="{F7C77671-B261-4B00-ACB2-6986BB453D5F}" srcOrd="1" destOrd="0" parTransId="{05A386BC-53D4-4E08-A33E-F774A929F744}" sibTransId="{1E2DA8E6-DF40-49E3-B562-3AEFDB781203}"/>
    <dgm:cxn modelId="{BCC1BFC5-E64B-46CF-9D0F-11AF971D3DD6}" srcId="{1E1A5D61-CE71-40BF-A280-7F3BDBE51DA1}" destId="{F09AF5BE-9DE5-437D-BF44-9C16F71B6656}" srcOrd="0" destOrd="0" parTransId="{9896899F-9787-46E6-A5F8-E58F33FD8976}" sibTransId="{9BE2516B-2A9F-49FB-9B88-A001067B30AB}"/>
    <dgm:cxn modelId="{FE002E88-EB10-4485-86FF-12888BC1E575}" type="presOf" srcId="{F09AF5BE-9DE5-437D-BF44-9C16F71B6656}" destId="{F1FAF2C8-257D-47B8-9344-F3786050D4BC}" srcOrd="0" destOrd="0" presId="urn:microsoft.com/office/officeart/2005/8/layout/funnel1"/>
    <dgm:cxn modelId="{0674CD96-D48E-4891-B356-43DDA91DEA0A}" type="presOf" srcId="{D7CE8085-13F7-456E-A9BA-C2D65ED9C132}" destId="{1151AE58-F1CA-4219-8385-E76781AA8859}" srcOrd="0" destOrd="0" presId="urn:microsoft.com/office/officeart/2005/8/layout/funnel1"/>
    <dgm:cxn modelId="{777F80BD-04EB-4A66-A8AD-AFACFCFFC956}" type="presParOf" srcId="{FAFFD5B8-A7E0-4336-B4CB-FA471B82DDB0}" destId="{C4A63840-5C42-479D-8EEF-23C5716E4014}" srcOrd="0" destOrd="0" presId="urn:microsoft.com/office/officeart/2005/8/layout/funnel1"/>
    <dgm:cxn modelId="{FA4902F7-AE06-4E7C-A3DA-3E2423C98701}" type="presParOf" srcId="{FAFFD5B8-A7E0-4336-B4CB-FA471B82DDB0}" destId="{56D6D187-533D-4D7F-8896-5398998271FC}" srcOrd="1" destOrd="0" presId="urn:microsoft.com/office/officeart/2005/8/layout/funnel1"/>
    <dgm:cxn modelId="{2CCEC240-227D-4435-8610-F2EDA011B181}" type="presParOf" srcId="{FAFFD5B8-A7E0-4336-B4CB-FA471B82DDB0}" destId="{BFEA89B9-37A1-4BF2-9B63-7A778D5600F6}" srcOrd="2" destOrd="0" presId="urn:microsoft.com/office/officeart/2005/8/layout/funnel1"/>
    <dgm:cxn modelId="{FBB9D1A9-C843-45EA-A9DB-4B682651D8D8}" type="presParOf" srcId="{FAFFD5B8-A7E0-4336-B4CB-FA471B82DDB0}" destId="{1151AE58-F1CA-4219-8385-E76781AA8859}" srcOrd="3" destOrd="0" presId="urn:microsoft.com/office/officeart/2005/8/layout/funnel1"/>
    <dgm:cxn modelId="{2E1BEFA1-405D-4651-B2F3-C79BF0A71AAB}" type="presParOf" srcId="{FAFFD5B8-A7E0-4336-B4CB-FA471B82DDB0}" destId="{D4C59E14-5719-4B62-B03E-7DAE6C3D6B8F}" srcOrd="4" destOrd="0" presId="urn:microsoft.com/office/officeart/2005/8/layout/funnel1"/>
    <dgm:cxn modelId="{DC16D027-95A5-45CD-B09A-27721F9B41D6}" type="presParOf" srcId="{FAFFD5B8-A7E0-4336-B4CB-FA471B82DDB0}" destId="{F1FAF2C8-257D-47B8-9344-F3786050D4BC}" srcOrd="5" destOrd="0" presId="urn:microsoft.com/office/officeart/2005/8/layout/funnel1"/>
    <dgm:cxn modelId="{659979F2-2FF9-444E-BC85-F7C962732561}" type="presParOf" srcId="{FAFFD5B8-A7E0-4336-B4CB-FA471B82DDB0}" destId="{E2054C14-0361-4BE0-BEBE-208E31C0127B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A63840-5C42-479D-8EEF-23C5716E4014}">
      <dsp:nvSpPr>
        <dsp:cNvPr id="0" name=""/>
        <dsp:cNvSpPr/>
      </dsp:nvSpPr>
      <dsp:spPr>
        <a:xfrm>
          <a:off x="1148129" y="173832"/>
          <a:ext cx="3449899" cy="119810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D6D187-533D-4D7F-8896-5398998271FC}">
      <dsp:nvSpPr>
        <dsp:cNvPr id="0" name=""/>
        <dsp:cNvSpPr/>
      </dsp:nvSpPr>
      <dsp:spPr>
        <a:xfrm>
          <a:off x="2544135" y="3107583"/>
          <a:ext cx="668585" cy="427894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EA89B9-37A1-4BF2-9B63-7A778D5600F6}">
      <dsp:nvSpPr>
        <dsp:cNvPr id="0" name=""/>
        <dsp:cNvSpPr/>
      </dsp:nvSpPr>
      <dsp:spPr>
        <a:xfrm>
          <a:off x="1273823" y="3449899"/>
          <a:ext cx="3209208" cy="802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Benefits</a:t>
          </a:r>
        </a:p>
      </dsp:txBody>
      <dsp:txXfrm>
        <a:off x="1273823" y="3449899"/>
        <a:ext cx="3209208" cy="802302"/>
      </dsp:txXfrm>
    </dsp:sp>
    <dsp:sp modelId="{1151AE58-F1CA-4219-8385-E76781AA8859}">
      <dsp:nvSpPr>
        <dsp:cNvPr id="0" name=""/>
        <dsp:cNvSpPr/>
      </dsp:nvSpPr>
      <dsp:spPr>
        <a:xfrm>
          <a:off x="2402395" y="1464468"/>
          <a:ext cx="1203453" cy="12034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ALL</a:t>
          </a:r>
          <a:r>
            <a:rPr lang="en-US" sz="1500" b="0" kern="1200" dirty="0"/>
            <a:t> Staff Members</a:t>
          </a:r>
          <a:endParaRPr lang="en-US" sz="1500" b="1" kern="1200" dirty="0"/>
        </a:p>
      </dsp:txBody>
      <dsp:txXfrm>
        <a:off x="2578637" y="1640710"/>
        <a:ext cx="850969" cy="850969"/>
      </dsp:txXfrm>
    </dsp:sp>
    <dsp:sp modelId="{D4C59E14-5719-4B62-B03E-7DAE6C3D6B8F}">
      <dsp:nvSpPr>
        <dsp:cNvPr id="0" name=""/>
        <dsp:cNvSpPr/>
      </dsp:nvSpPr>
      <dsp:spPr>
        <a:xfrm>
          <a:off x="1541257" y="561611"/>
          <a:ext cx="1203453" cy="12034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Resident</a:t>
          </a:r>
        </a:p>
      </dsp:txBody>
      <dsp:txXfrm>
        <a:off x="1717499" y="737853"/>
        <a:ext cx="850969" cy="850969"/>
      </dsp:txXfrm>
    </dsp:sp>
    <dsp:sp modelId="{F1FAF2C8-257D-47B8-9344-F3786050D4BC}">
      <dsp:nvSpPr>
        <dsp:cNvPr id="0" name=""/>
        <dsp:cNvSpPr/>
      </dsp:nvSpPr>
      <dsp:spPr>
        <a:xfrm>
          <a:off x="2771454" y="270643"/>
          <a:ext cx="1203453" cy="12034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Family Members</a:t>
          </a:r>
        </a:p>
      </dsp:txBody>
      <dsp:txXfrm>
        <a:off x="2947696" y="446885"/>
        <a:ext cx="850969" cy="850969"/>
      </dsp:txXfrm>
    </dsp:sp>
    <dsp:sp modelId="{E2054C14-0361-4BE0-BEBE-208E31C0127B}">
      <dsp:nvSpPr>
        <dsp:cNvPr id="0" name=""/>
        <dsp:cNvSpPr/>
      </dsp:nvSpPr>
      <dsp:spPr>
        <a:xfrm>
          <a:off x="1006389" y="26743"/>
          <a:ext cx="3744076" cy="299526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56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70031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37518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851545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 xmlns="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31840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18969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35529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413302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626892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602787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 xmlns="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1836208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344462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92679201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337268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7804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53885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5/16/2016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2016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5/16/2016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09841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5/16/2016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21551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27982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5/16/2016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05728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5/16/2016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49421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69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56539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matthew.nutter@pcitexas.net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761" y="0"/>
            <a:ext cx="7652479" cy="4438438"/>
          </a:xfrm>
          <a:prstGeom prst="rect">
            <a:avLst/>
          </a:prstGeom>
        </p:spPr>
      </p:pic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367639"/>
            <a:ext cx="11707367" cy="1852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4590661"/>
            <a:ext cx="10210862" cy="1065690"/>
          </a:xfrm>
        </p:spPr>
        <p:txBody>
          <a:bodyPr>
            <a:normAutofit/>
          </a:bodyPr>
          <a:lstStyle/>
          <a:p>
            <a:r>
              <a:rPr lang="en-US" dirty="0"/>
              <a:t>Matt Nutter, CTRS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4" y="5666792"/>
            <a:ext cx="10180696" cy="542592"/>
          </a:xfrm>
        </p:spPr>
        <p:txBody>
          <a:bodyPr>
            <a:normAutofit/>
          </a:bodyPr>
          <a:lstStyle/>
          <a:p>
            <a:r>
              <a:rPr lang="en-US" dirty="0"/>
              <a:t>Pinnacle Ridge Nursing and Rehabilitation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00014" y="4438438"/>
            <a:ext cx="347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Presentation by:</a:t>
            </a:r>
          </a:p>
        </p:txBody>
      </p:sp>
    </p:spTree>
    <p:extLst>
      <p:ext uri="{BB962C8B-B14F-4D97-AF65-F5344CB8AC3E}">
        <p14:creationId xmlns:p14="http://schemas.microsoft.com/office/powerpoint/2010/main" val="2357828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322" y="775952"/>
            <a:ext cx="9601200" cy="1485900"/>
          </a:xfrm>
        </p:spPr>
        <p:txBody>
          <a:bodyPr/>
          <a:lstStyle/>
          <a:p>
            <a:r>
              <a:rPr lang="en-US" sz="2800" dirty="0"/>
              <a:t>OBSTACLE 1: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CULTURE CHANGE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38541320"/>
              </p:ext>
            </p:extLst>
          </p:nvPr>
        </p:nvGraphicFramePr>
        <p:xfrm>
          <a:off x="6825804" y="2485623"/>
          <a:ext cx="5756856" cy="4278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87887" y="3279282"/>
            <a:ext cx="59178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Unified care partner team members  MUST cooperate in long term process of culture change for benefits to occur.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3425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322" y="775952"/>
            <a:ext cx="9601200" cy="1485900"/>
          </a:xfrm>
        </p:spPr>
        <p:txBody>
          <a:bodyPr/>
          <a:lstStyle/>
          <a:p>
            <a:r>
              <a:rPr lang="en-US" sz="2800" dirty="0"/>
              <a:t>OBSTACLE 2: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HEADPHONES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07110" y="2886738"/>
            <a:ext cx="50785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residents will be less receptive to a strange new item over their ears producing sound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Days to weeks of one on one training for comfort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70320">
            <a:off x="1487337" y="2741327"/>
            <a:ext cx="3377659" cy="324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080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322" y="775952"/>
            <a:ext cx="9601200" cy="1485900"/>
          </a:xfrm>
        </p:spPr>
        <p:txBody>
          <a:bodyPr/>
          <a:lstStyle/>
          <a:p>
            <a:r>
              <a:rPr lang="en-US" sz="2800" dirty="0"/>
              <a:t>OBSTACLE 3: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CONSISTENT USAGE &amp; CHARGING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925" y="2261852"/>
            <a:ext cx="4113190" cy="41131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34862" y="2498501"/>
            <a:ext cx="36962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Multiple feedback forms attempted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Organization of necessary tools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Ease of access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MP3 count each night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862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915127" y="1059585"/>
            <a:ext cx="8361229" cy="967998"/>
          </a:xfrm>
        </p:spPr>
        <p:txBody>
          <a:bodyPr anchor="t"/>
          <a:lstStyle/>
          <a:p>
            <a:r>
              <a:rPr lang="en-US" sz="4400" dirty="0"/>
              <a:t>Contact Information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type="subTitle" idx="1"/>
          </p:nvPr>
        </p:nvSpPr>
        <p:spPr>
          <a:xfrm>
            <a:off x="2080592" y="1643270"/>
            <a:ext cx="7951304" cy="3399247"/>
          </a:xfrm>
        </p:spPr>
        <p:txBody>
          <a:bodyPr numCol="1" spcCol="36576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Matt Nutter, CTRS</a:t>
            </a:r>
          </a:p>
          <a:p>
            <a:pPr algn="l">
              <a:lnSpc>
                <a:spcPct val="150000"/>
              </a:lnSpc>
            </a:pPr>
            <a:r>
              <a:rPr lang="en-US" sz="2000" dirty="0"/>
              <a:t>-Recreational Therapist</a:t>
            </a:r>
          </a:p>
          <a:p>
            <a:pPr algn="l">
              <a:lnSpc>
                <a:spcPct val="150000"/>
              </a:lnSpc>
            </a:pPr>
            <a:r>
              <a:rPr lang="en-US" sz="2000" dirty="0"/>
              <a:t>-Pinnacle Ridge Nursing and Rehabilitation</a:t>
            </a:r>
          </a:p>
          <a:p>
            <a:pPr algn="l">
              <a:lnSpc>
                <a:spcPct val="150000"/>
              </a:lnSpc>
            </a:pPr>
            <a:r>
              <a:rPr lang="en-US" sz="2000" dirty="0"/>
              <a:t>-Email: </a:t>
            </a:r>
            <a:r>
              <a:rPr lang="en-US" sz="2000" dirty="0">
                <a:hlinkClick r:id="rId2"/>
              </a:rPr>
              <a:t>matthew.nutter@pcitexas.net</a:t>
            </a:r>
            <a:r>
              <a:rPr lang="en-US" sz="2000" dirty="0"/>
              <a:t> </a:t>
            </a:r>
          </a:p>
          <a:p>
            <a:pPr algn="l">
              <a:lnSpc>
                <a:spcPct val="150000"/>
              </a:lnSpc>
            </a:pPr>
            <a:r>
              <a:rPr lang="en-US" sz="2000" dirty="0"/>
              <a:t>-Work Phone: (913) 782-3350</a:t>
            </a:r>
          </a:p>
          <a:p>
            <a:pPr algn="l">
              <a:lnSpc>
                <a:spcPct val="150000"/>
              </a:lnSpc>
            </a:pPr>
            <a:r>
              <a:rPr lang="en-US" sz="2000" dirty="0"/>
              <a:t>-Fax</a:t>
            </a:r>
            <a:r>
              <a:rPr lang="en-US" sz="2000" dirty="0">
                <a:sym typeface="Wingdings" panose="05000000000000000000" pitchFamily="2" charset="2"/>
              </a:rPr>
              <a:t>: (913) 782-1732 </a:t>
            </a:r>
          </a:p>
        </p:txBody>
      </p:sp>
    </p:spTree>
    <p:extLst>
      <p:ext uri="{BB962C8B-B14F-4D97-AF65-F5344CB8AC3E}">
        <p14:creationId xmlns:p14="http://schemas.microsoft.com/office/powerpoint/2010/main" val="170619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608" y="734096"/>
            <a:ext cx="11475076" cy="1790163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0" indent="0">
              <a:buFontTx/>
              <a:buNone/>
            </a:pPr>
            <a:endParaRPr lang="en-US" sz="5400" b="0" dirty="0">
              <a:solidFill>
                <a:schemeClr val="tx2"/>
              </a:solidFill>
              <a:latin typeface="Segoe UI Semibold"/>
              <a:cs typeface="Segoe UI Semibol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2890" y="2524259"/>
            <a:ext cx="10323871" cy="3861793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0" indent="0">
              <a:buFontTx/>
              <a:buNone/>
            </a:pPr>
            <a:endParaRPr lang="en-US" sz="1700" b="0" dirty="0">
              <a:latin typeface="Segoe UI Semibold"/>
              <a:cs typeface="Segoe UI Semibold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15127" y="3063841"/>
            <a:ext cx="8361229" cy="2098226"/>
          </a:xfrm>
        </p:spPr>
        <p:txBody>
          <a:bodyPr/>
          <a:lstStyle/>
          <a:p>
            <a:r>
              <a:rPr lang="en-US" dirty="0">
                <a:latin typeface="Segoe UI Semibold"/>
                <a:cs typeface="Segoe UI Semibold"/>
              </a:rPr>
              <a:t>MUSIC AND </a:t>
            </a:r>
            <a:r>
              <a:rPr lang="en-US" dirty="0" err="1">
                <a:latin typeface="Segoe UI Semibold"/>
                <a:cs typeface="Segoe UI Semibold"/>
              </a:rPr>
              <a:t>MEMORY</a:t>
            </a:r>
            <a:r>
              <a:rPr lang="en-US" baseline="30000" dirty="0" err="1">
                <a:latin typeface="Segoe UI Semibold"/>
                <a:cs typeface="Segoe UI Semibold"/>
              </a:rPr>
              <a:t>SM</a:t>
            </a:r>
            <a:r>
              <a:rPr lang="en-US" baseline="30000" dirty="0">
                <a:latin typeface="Segoe UI Semibold"/>
                <a:cs typeface="Segoe UI Semibold"/>
              </a:rPr>
              <a:t> </a:t>
            </a:r>
            <a:r>
              <a:rPr lang="en-US" dirty="0">
                <a:latin typeface="Segoe UI Semibold"/>
                <a:cs typeface="Segoe UI Semibold"/>
              </a:rPr>
              <a:t>Takes a Team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8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>
        <p:fade/>
      </p:transition>
    </mc:Choice>
    <mc:Fallback xmlns="">
      <p:transition spd="slow" advClick="0" advTm="3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</a:t>
            </a:r>
            <a:br>
              <a:rPr lang="en-US" dirty="0"/>
            </a:br>
            <a:r>
              <a:rPr lang="en-US" b="1" dirty="0"/>
              <a:t>RESPONSIBILITIES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1684016" y="2479041"/>
            <a:ext cx="100646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ea typeface="Times New Roman" panose="02020603050405020304" pitchFamily="18" charset="0"/>
              </a:rPr>
              <a:t> </a:t>
            </a:r>
          </a:p>
          <a:p>
            <a:pPr marL="2286000" marR="0" indent="-22860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1. Identify residents who staff believes would benefit from personalized music 				</a:t>
            </a:r>
          </a:p>
          <a:p>
            <a:r>
              <a:rPr lang="en-US" dirty="0">
                <a:ea typeface="Times New Roman" panose="02020603050405020304" pitchFamily="18" charset="0"/>
              </a:rPr>
              <a:t>										  </a:t>
            </a:r>
          </a:p>
          <a:p>
            <a:r>
              <a:rPr lang="en-US" dirty="0">
                <a:ea typeface="Times New Roman" panose="02020603050405020304" pitchFamily="18" charset="0"/>
              </a:rPr>
              <a:t>2. Meet with resident/family to discuss music preference and conduct music assessment	</a:t>
            </a:r>
          </a:p>
          <a:p>
            <a:r>
              <a:rPr lang="en-US" dirty="0">
                <a:ea typeface="Times New Roman" panose="02020603050405020304" pitchFamily="18" charset="0"/>
              </a:rPr>
              <a:t> 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3. In consultation with interdisciplinary team incorporate in care-plans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	</a:t>
            </a:r>
          </a:p>
          <a:p>
            <a:pPr marL="2286000" marR="0" indent="28575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2020990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</a:t>
            </a:r>
            <a:br>
              <a:rPr lang="en-US" dirty="0"/>
            </a:br>
            <a:r>
              <a:rPr lang="en-US" b="1" dirty="0"/>
              <a:t>RESPONSIBILITIES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1684016" y="2479041"/>
            <a:ext cx="1006463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4. Develop, download and update play list to MP3</a:t>
            </a:r>
          </a:p>
          <a:p>
            <a:r>
              <a:rPr lang="en-US" dirty="0">
                <a:ea typeface="Times New Roman" panose="02020603050405020304" pitchFamily="18" charset="0"/>
              </a:rPr>
              <a:t>				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5. Deliver MP3 Player to resident and assist in set up as needed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 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6. Collect MP3 Player from resident when session is over and stores in designated location </a:t>
            </a:r>
          </a:p>
          <a:p>
            <a:r>
              <a:rPr lang="en-US" dirty="0">
                <a:ea typeface="Times New Roman" panose="02020603050405020304" pitchFamily="18" charset="0"/>
              </a:rPr>
              <a:t>                          		                                							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Times New Roman" panose="02020603050405020304" pitchFamily="18" charset="0"/>
              </a:rPr>
              <a:t>7. Review resident satisfaction with the play list as needed. </a:t>
            </a:r>
            <a:endParaRPr lang="en-US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314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24248" y="2562896"/>
            <a:ext cx="3400022" cy="3361386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0" indent="0">
              <a:buFontTx/>
              <a:buNone/>
            </a:pPr>
            <a:endParaRPr lang="en-US" sz="1700" b="0" dirty="0">
              <a:latin typeface="Segoe UI Semibold"/>
              <a:cs typeface="Segoe UI Semibold"/>
            </a:endParaRPr>
          </a:p>
        </p:txBody>
      </p:sp>
      <p:sp useBgFill="1"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3341" y="2506915"/>
            <a:ext cx="9244655" cy="2852737"/>
          </a:xfrm>
        </p:spPr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BENEFITS &amp; successes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4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0000">
        <p:fade/>
      </p:transition>
    </mc:Choice>
    <mc:Fallback xmlns="">
      <p:transition spd="slow" advClick="0" advTm="18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ANTICIPATED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latin typeface="Calisto MT" panose="02040603050505030304" pitchFamily="18" charset="0"/>
                <a:ea typeface="MS ??"/>
                <a:cs typeface="Times New Roman" panose="02020603050405020304" pitchFamily="18" charset="0"/>
              </a:rPr>
              <a:t>Reduce their reliance on 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latin typeface="Calisto MT" panose="02040603050505030304" pitchFamily="18" charset="0"/>
                <a:ea typeface="MS ??"/>
                <a:cs typeface="Times New Roman" panose="02020603050405020304" pitchFamily="18" charset="0"/>
              </a:rPr>
              <a:t>Anti-psychotic medications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latin typeface="Calisto MT" panose="02040603050505030304" pitchFamily="18" charset="0"/>
                <a:ea typeface="MS ??"/>
                <a:cs typeface="Times New Roman" panose="02020603050405020304" pitchFamily="18" charset="0"/>
              </a:rPr>
              <a:t>Anti-anxiety medications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latin typeface="Calisto MT" panose="02040603050505030304" pitchFamily="18" charset="0"/>
                <a:ea typeface="MS ??"/>
                <a:cs typeface="Times New Roman" panose="02020603050405020304" pitchFamily="18" charset="0"/>
              </a:rPr>
              <a:t>Reduced agitation and sun downing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261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ANTICIPATED</a:t>
            </a:r>
            <a:br>
              <a:rPr lang="en-US" dirty="0"/>
            </a:br>
            <a:r>
              <a:rPr lang="en-US" b="1" dirty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latin typeface="Calisto MT" panose="02040603050505030304" pitchFamily="18" charset="0"/>
                <a:ea typeface="MS ??"/>
                <a:cs typeface="Times New Roman" panose="02020603050405020304" pitchFamily="18" charset="0"/>
              </a:rPr>
              <a:t>Enhanced engagement and socialization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latin typeface="Calisto MT" panose="02040603050505030304" pitchFamily="18" charset="0"/>
                <a:ea typeface="MS ??"/>
                <a:cs typeface="Times New Roman" panose="02020603050405020304" pitchFamily="18" charset="0"/>
              </a:rPr>
              <a:t>Increased cooperation and attention 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latin typeface="Calisto MT" panose="02040603050505030304" pitchFamily="18" charset="0"/>
                <a:ea typeface="MS ??"/>
                <a:cs typeface="Times New Roman" panose="02020603050405020304" pitchFamily="18" charset="0"/>
              </a:rPr>
              <a:t>Reduce resistance to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601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502920" lvl="1" indent="0">
              <a:buNone/>
            </a:pPr>
            <a:endParaRPr lang="en-US" dirty="0"/>
          </a:p>
          <a:p>
            <a:r>
              <a:rPr lang="en-US" dirty="0"/>
              <a:t>Have seen reduced agitation upon implementation of music.</a:t>
            </a:r>
          </a:p>
          <a:p>
            <a:pPr lvl="1"/>
            <a:r>
              <a:rPr lang="en-US" dirty="0"/>
              <a:t>Therapy department able to provide effective treatment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65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4" y="2290062"/>
            <a:ext cx="9612971" cy="2852737"/>
          </a:xfrm>
        </p:spPr>
        <p:txBody>
          <a:bodyPr/>
          <a:lstStyle/>
          <a:p>
            <a:r>
              <a:rPr lang="en-US" dirty="0"/>
              <a:t>Obstacles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4" y="4413276"/>
            <a:ext cx="9612971" cy="114332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85123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1013</TotalTime>
  <Words>189</Words>
  <Application>Microsoft Office PowerPoint</Application>
  <PresentationFormat>Custom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Frame</vt:lpstr>
      <vt:lpstr>Crop</vt:lpstr>
      <vt:lpstr>Matt Nutter, CTRS</vt:lpstr>
      <vt:lpstr>MUSIC AND MEMORYSM Takes a Team</vt:lpstr>
      <vt:lpstr>TEAM RESPONSIBILITIES</vt:lpstr>
      <vt:lpstr>TEAM RESPONSIBILITIES</vt:lpstr>
      <vt:lpstr>BENEFITS &amp; successes </vt:lpstr>
      <vt:lpstr>ANTICIPATED BENEFITS</vt:lpstr>
      <vt:lpstr>ANTICIPATED BENEFITS</vt:lpstr>
      <vt:lpstr>SUCCESS</vt:lpstr>
      <vt:lpstr>Obstacles </vt:lpstr>
      <vt:lpstr>OBSTACLE 1:  CULTURE CHANGE</vt:lpstr>
      <vt:lpstr>OBSTACLE 2:  HEADPHONES</vt:lpstr>
      <vt:lpstr>OBSTACLE 3:  CONSISTENT USAGE &amp; CHARGING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nutter</dc:creator>
  <cp:lastModifiedBy>Barbara Hickert</cp:lastModifiedBy>
  <cp:revision>42</cp:revision>
  <dcterms:created xsi:type="dcterms:W3CDTF">2016-03-22T15:26:06Z</dcterms:created>
  <dcterms:modified xsi:type="dcterms:W3CDTF">2016-05-16T20:54:20Z</dcterms:modified>
</cp:coreProperties>
</file>